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4047" autoAdjust="0"/>
    <p:restoredTop sz="94660"/>
  </p:normalViewPr>
  <p:slideViewPr>
    <p:cSldViewPr>
      <p:cViewPr>
        <p:scale>
          <a:sx n="78" d="100"/>
          <a:sy n="78" d="100"/>
        </p:scale>
        <p:origin x="-5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935E3-B6CF-4E04-AB60-1183D4C4AAD1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30BA8-B41D-49A3-B566-FA6FD6891E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me.mrdonn.org/" TargetMode="External"/><Relationship Id="rId2" Type="http://schemas.openxmlformats.org/officeDocument/2006/relationships/hyperlink" Target="http://rome.phillipmartin.info/home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mrdowling.com/702rome.html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lgerian" pitchFamily="82" charset="0"/>
              </a:rPr>
              <a:t>Ancient Rome Vocabulary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lgerian" pitchFamily="82" charset="0"/>
            </a:endParaRPr>
          </a:p>
        </p:txBody>
      </p:sp>
      <p:pic>
        <p:nvPicPr>
          <p:cNvPr id="6146" name="Picture 2" descr="http://rome.phillipmartin.info/rome_republic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16100"/>
            <a:ext cx="8398040" cy="4432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	</a:t>
            </a:r>
            <a:r>
              <a:rPr lang="en-US" b="1" dirty="0" smtClean="0"/>
              <a:t>Caesar Augustus</a:t>
            </a:r>
            <a:r>
              <a:rPr lang="en-US" dirty="0" smtClean="0"/>
              <a:t> (Octavius)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4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in 31 BC, Julius Caesar’s nephew Octavius </a:t>
            </a:r>
            <a:br>
              <a:rPr lang="en-US" dirty="0" smtClean="0"/>
            </a:br>
            <a:r>
              <a:rPr lang="en-US" dirty="0" smtClean="0"/>
              <a:t>                        became the first Roman Emperor and became  the first of 65 emperors </a:t>
            </a:r>
            <a:br>
              <a:rPr lang="en-US" dirty="0" smtClean="0"/>
            </a:br>
            <a:r>
              <a:rPr lang="en-US" dirty="0" smtClean="0"/>
              <a:t>                        to rule the Roman empire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Pantheon   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00200"/>
          </a:xfrm>
        </p:spPr>
        <p:txBody>
          <a:bodyPr/>
          <a:lstStyle/>
          <a:p>
            <a:r>
              <a:rPr lang="en-US" dirty="0" smtClean="0"/>
              <a:t>a temple in Rome that honored all the gods and goddesses </a:t>
            </a:r>
            <a:br>
              <a:rPr lang="en-US" dirty="0" smtClean="0"/>
            </a:br>
            <a:r>
              <a:rPr lang="en-US" b="1" dirty="0" smtClean="0"/>
              <a:t>	</a:t>
            </a:r>
            <a:r>
              <a:rPr lang="en-US" dirty="0" smtClean="0"/>
              <a:t>of the Roman world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err="1" smtClean="0"/>
              <a:t>Colosseum</a:t>
            </a:r>
            <a:r>
              <a:rPr lang="en-US" b="1" dirty="0" smtClean="0"/>
              <a:t> </a:t>
            </a:r>
            <a:r>
              <a:rPr lang="en-US" b="1" dirty="0" smtClean="0"/>
              <a:t>(or Coliseum)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71600"/>
          </a:xfrm>
        </p:spPr>
        <p:txBody>
          <a:bodyPr/>
          <a:lstStyle/>
          <a:p>
            <a:r>
              <a:rPr lang="en-US" dirty="0" smtClean="0"/>
              <a:t>a famous, huge stadium in Rome where contests were held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14.	</a:t>
            </a:r>
            <a:r>
              <a:rPr lang="en-US" b="1" dirty="0" smtClean="0"/>
              <a:t>Republic   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47800"/>
          </a:xfrm>
        </p:spPr>
        <p:txBody>
          <a:bodyPr/>
          <a:lstStyle/>
          <a:p>
            <a:r>
              <a:rPr lang="en-US" dirty="0" smtClean="0"/>
              <a:t>a state or nation in which people elect their leaders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smtClean="0"/>
              <a:t>Constantine </a:t>
            </a:r>
            <a:r>
              <a:rPr lang="en-US" b="1" dirty="0" smtClean="0"/>
              <a:t>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</p:spPr>
        <p:txBody>
          <a:bodyPr/>
          <a:lstStyle/>
          <a:p>
            <a:r>
              <a:rPr lang="en-US" dirty="0" smtClean="0"/>
              <a:t>emperor </a:t>
            </a:r>
            <a:r>
              <a:rPr lang="en-US" dirty="0" smtClean="0"/>
              <a:t>in early A.D. 300’s who legalized Christianity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smtClean="0"/>
              <a:t>Italy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</p:spPr>
        <p:txBody>
          <a:bodyPr/>
          <a:lstStyle/>
          <a:p>
            <a:r>
              <a:rPr lang="en-US" dirty="0" smtClean="0"/>
              <a:t>Rome is located in this present day country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Twelve Tables</a:t>
            </a:r>
            <a:r>
              <a:rPr lang="en-US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/>
          <a:lstStyle/>
          <a:p>
            <a:r>
              <a:rPr lang="en-US" dirty="0" smtClean="0"/>
              <a:t>The earliest written collection of Roman laws around 450 BC that became the foundation of              Roman Law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Emperor  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76400"/>
          </a:xfrm>
        </p:spPr>
        <p:txBody>
          <a:bodyPr/>
          <a:lstStyle/>
          <a:p>
            <a:r>
              <a:rPr lang="en-US" dirty="0" smtClean="0"/>
              <a:t>someone who rules with absolute power</a:t>
            </a:r>
            <a:br>
              <a:rPr lang="en-US" dirty="0" smtClean="0"/>
            </a:br>
            <a:r>
              <a:rPr lang="en-US" dirty="0" smtClean="0"/>
              <a:t>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smtClean="0"/>
              <a:t>Consul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/>
          <a:lstStyle/>
          <a:p>
            <a:r>
              <a:rPr lang="en-US" dirty="0" smtClean="0"/>
              <a:t>highest elected official in the Roman Republic; (</a:t>
            </a:r>
            <a:r>
              <a:rPr lang="en-US" smtClean="0"/>
              <a:t>two </a:t>
            </a:r>
            <a:r>
              <a:rPr lang="en-US" smtClean="0"/>
              <a:t>men</a:t>
            </a:r>
            <a:r>
              <a:rPr lang="en-US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764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81000"/>
            <a:ext cx="80772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16.	</a:t>
            </a:r>
          </a:p>
          <a:p>
            <a:r>
              <a:rPr lang="en-US" dirty="0" smtClean="0"/>
              <a:t>17.	</a:t>
            </a:r>
            <a:r>
              <a:rPr lang="en-US" b="1" dirty="0" smtClean="0"/>
              <a:t>Gaul    </a:t>
            </a:r>
            <a:r>
              <a:rPr lang="en-US" dirty="0" smtClean="0"/>
              <a:t>Present day France</a:t>
            </a:r>
          </a:p>
          <a:p>
            <a:r>
              <a:rPr lang="en-US" dirty="0" smtClean="0"/>
              <a:t>18.	</a:t>
            </a:r>
            <a:r>
              <a:rPr lang="en-US" b="1" dirty="0" smtClean="0"/>
              <a:t>Dictator  </a:t>
            </a:r>
            <a:r>
              <a:rPr lang="en-US" dirty="0" smtClean="0"/>
              <a:t>someone who rules with absolute power</a:t>
            </a:r>
          </a:p>
          <a:p>
            <a:r>
              <a:rPr lang="en-US" dirty="0" smtClean="0"/>
              <a:t>19.	</a:t>
            </a:r>
            <a:r>
              <a:rPr lang="en-US" b="1" dirty="0" smtClean="0"/>
              <a:t>Dictatorship  </a:t>
            </a:r>
            <a:r>
              <a:rPr lang="en-US" dirty="0" smtClean="0"/>
              <a:t>a type of government ruled by a dictator</a:t>
            </a:r>
          </a:p>
          <a:p>
            <a:r>
              <a:rPr lang="en-US" dirty="0" smtClean="0"/>
              <a:t>20.	</a:t>
            </a:r>
            <a:r>
              <a:rPr lang="en-US" b="1" dirty="0" smtClean="0"/>
              <a:t>Aqueduct   </a:t>
            </a:r>
            <a:r>
              <a:rPr lang="en-US" dirty="0" smtClean="0"/>
              <a:t>a high, arched structure built to carry water over long distances</a:t>
            </a:r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21.	</a:t>
            </a:r>
            <a:r>
              <a:rPr lang="en-US" b="1" dirty="0" smtClean="0"/>
              <a:t>Census  </a:t>
            </a:r>
            <a:r>
              <a:rPr lang="en-US" dirty="0" smtClean="0"/>
              <a:t>a periodic count of all the people living in a country, city, or region</a:t>
            </a:r>
          </a:p>
          <a:p>
            <a:r>
              <a:rPr lang="en-US" dirty="0" smtClean="0"/>
              <a:t>22.	</a:t>
            </a:r>
            <a:r>
              <a:rPr lang="en-US" b="1" dirty="0" smtClean="0"/>
              <a:t>Gladiator   </a:t>
            </a:r>
            <a:r>
              <a:rPr lang="en-US" dirty="0" smtClean="0"/>
              <a:t>a Roman athlete, usually a slave, criminal, or prisoner who was</a:t>
            </a:r>
          </a:p>
          <a:p>
            <a:r>
              <a:rPr lang="en-US" dirty="0" smtClean="0"/>
              <a:t>                  forced to fight for the entertainment of the public</a:t>
            </a:r>
          </a:p>
          <a:p>
            <a:r>
              <a:rPr lang="en-US" dirty="0" smtClean="0"/>
              <a:t>23.	</a:t>
            </a:r>
            <a:r>
              <a:rPr lang="en-US" b="1" dirty="0" smtClean="0"/>
              <a:t>Architecture  </a:t>
            </a:r>
            <a:r>
              <a:rPr lang="en-US" dirty="0" smtClean="0"/>
              <a:t>the science of planning and constructing buildings</a:t>
            </a:r>
          </a:p>
          <a:p>
            <a:r>
              <a:rPr lang="en-US" dirty="0" smtClean="0"/>
              <a:t>24.  	</a:t>
            </a:r>
            <a:r>
              <a:rPr lang="en-US" b="1" dirty="0" smtClean="0"/>
              <a:t>Constantinople   </a:t>
            </a:r>
            <a:r>
              <a:rPr lang="en-US" dirty="0" smtClean="0"/>
              <a:t>Emperor Constantine moved the capital of the </a:t>
            </a:r>
          </a:p>
          <a:p>
            <a:r>
              <a:rPr lang="en-US" dirty="0" smtClean="0"/>
              <a:t>	Roman Empire to this city in the east (present day Istanbul)</a:t>
            </a:r>
          </a:p>
          <a:p>
            <a:endParaRPr lang="en-US" dirty="0" smtClean="0"/>
          </a:p>
          <a:p>
            <a:r>
              <a:rPr lang="en-US" sz="2000" dirty="0" smtClean="0"/>
              <a:t>For pictures, use Clip Art, and the following websites ONLY:</a:t>
            </a:r>
          </a:p>
          <a:p>
            <a:endParaRPr lang="en-US" sz="2000" dirty="0" smtClean="0"/>
          </a:p>
          <a:p>
            <a:r>
              <a:rPr lang="en-US" sz="2000" dirty="0" smtClean="0">
                <a:hlinkClick r:id="rId2"/>
              </a:rPr>
              <a:t>http://rome.phillipmartin.info/home.htm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>
                <a:hlinkClick r:id="rId3"/>
              </a:rPr>
              <a:t>http://www.rome.mrdonn.org/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>
                <a:hlinkClick r:id="rId4"/>
              </a:rPr>
              <a:t>http://www.mrdowling.com/702rome.html</a:t>
            </a:r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4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716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002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tx2"/>
                </a:solidFill>
              </a:rPr>
              <a:t>Plebeians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r>
              <a:rPr lang="en-US" dirty="0" smtClean="0"/>
              <a:t>  men who farmed, traded, and made things for a living</a:t>
            </a:r>
            <a:endParaRPr lang="en-US" dirty="0"/>
          </a:p>
        </p:txBody>
      </p:sp>
      <p:pic>
        <p:nvPicPr>
          <p:cNvPr id="49154" name="Picture 2" descr="http://rome.phillipmartin.info/rome_ma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362200"/>
            <a:ext cx="1857375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Patricians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66800"/>
          </a:xfrm>
        </p:spPr>
        <p:txBody>
          <a:bodyPr/>
          <a:lstStyle/>
          <a:p>
            <a:r>
              <a:rPr lang="en-US" dirty="0" smtClean="0"/>
              <a:t>members of Rome’s noble families who owned the land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members of Rome’s noble families who owned the 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200"/>
          </a:xfrm>
        </p:spPr>
        <p:txBody>
          <a:bodyPr/>
          <a:lstStyle/>
          <a:p>
            <a:r>
              <a:rPr lang="en-US" b="1" dirty="0" smtClean="0"/>
              <a:t>a</a:t>
            </a:r>
            <a:r>
              <a:rPr lang="en-US" dirty="0" smtClean="0"/>
              <a:t> person who is elected by citizens to speak or act  for them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Roman Senate.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66800"/>
          </a:xfrm>
        </p:spPr>
        <p:txBody>
          <a:bodyPr/>
          <a:lstStyle/>
          <a:p>
            <a:r>
              <a:rPr lang="en-US" dirty="0" smtClean="0"/>
              <a:t>lawmaking body and most powerful branch of  	Rome’s government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 smtClean="0"/>
              <a:t>Pax</a:t>
            </a:r>
            <a:r>
              <a:rPr lang="en-US" b="1" dirty="0" smtClean="0"/>
              <a:t> </a:t>
            </a:r>
            <a:r>
              <a:rPr lang="en-US" b="1" dirty="0" err="1" smtClean="0"/>
              <a:t>Romana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 period of peace and prosperity which lasted for two  centuries in Rome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smtClean="0"/>
              <a:t>Christianity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400"/>
          </a:xfrm>
        </p:spPr>
        <p:txBody>
          <a:bodyPr/>
          <a:lstStyle/>
          <a:p>
            <a:r>
              <a:rPr lang="en-US" dirty="0" smtClean="0"/>
              <a:t>religion that became the official religion of Roman Empire </a:t>
            </a:r>
            <a:r>
              <a:rPr lang="en-US" dirty="0" smtClean="0"/>
              <a:t>in A.D</a:t>
            </a:r>
            <a:r>
              <a:rPr lang="en-US" dirty="0" smtClean="0"/>
              <a:t>. 380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	</a:t>
            </a:r>
            <a:r>
              <a:rPr lang="en-US" b="1" dirty="0" smtClean="0"/>
              <a:t>Julius </a:t>
            </a:r>
            <a:r>
              <a:rPr lang="en-US" b="1" dirty="0" smtClean="0"/>
              <a:t>Caesar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00200"/>
          </a:xfrm>
        </p:spPr>
        <p:txBody>
          <a:bodyPr/>
          <a:lstStyle/>
          <a:p>
            <a:r>
              <a:rPr lang="en-US" dirty="0" smtClean="0"/>
              <a:t>a Roman general who tried to make himself dictator of Rome.  He was killed in March, 44 BC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1762</TotalTime>
  <Words>213</Words>
  <Application>Microsoft Office PowerPoint</Application>
  <PresentationFormat>On-screen Show (4:3)</PresentationFormat>
  <Paragraphs>54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Ancient Rome Vocabulary</vt:lpstr>
      <vt:lpstr>Slide 2</vt:lpstr>
      <vt:lpstr>Plebeians</vt:lpstr>
      <vt:lpstr>Patricians</vt:lpstr>
      <vt:lpstr>members of Rome’s noble families who owned the land</vt:lpstr>
      <vt:lpstr>Roman Senate.</vt:lpstr>
      <vt:lpstr>Pax Romana</vt:lpstr>
      <vt:lpstr>Christianity</vt:lpstr>
      <vt:lpstr> Julius Caesar.</vt:lpstr>
      <vt:lpstr> Caesar Augustus (Octavius)   </vt:lpstr>
      <vt:lpstr>Pantheon     </vt:lpstr>
      <vt:lpstr>  Colosseum (or Coliseum)    </vt:lpstr>
      <vt:lpstr>14. Republic     </vt:lpstr>
      <vt:lpstr>Constantine I</vt:lpstr>
      <vt:lpstr>Italy</vt:lpstr>
      <vt:lpstr>Twelve Tables. </vt:lpstr>
      <vt:lpstr>Emperor    </vt:lpstr>
      <vt:lpstr>Consul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Acropolis</dc:title>
  <dc:creator>poweruser</dc:creator>
  <cp:lastModifiedBy>BHISD</cp:lastModifiedBy>
  <cp:revision>58</cp:revision>
  <dcterms:created xsi:type="dcterms:W3CDTF">2010-02-26T14:21:18Z</dcterms:created>
  <dcterms:modified xsi:type="dcterms:W3CDTF">2010-03-03T20:40:01Z</dcterms:modified>
</cp:coreProperties>
</file>